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22" r:id="rId2"/>
    <p:sldId id="259" r:id="rId3"/>
    <p:sldId id="294" r:id="rId4"/>
    <p:sldId id="321" r:id="rId5"/>
    <p:sldId id="323" r:id="rId6"/>
    <p:sldId id="324" r:id="rId7"/>
    <p:sldId id="325" r:id="rId8"/>
    <p:sldId id="326" r:id="rId9"/>
    <p:sldId id="328" r:id="rId10"/>
    <p:sldId id="327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297" r:id="rId20"/>
  </p:sldIdLst>
  <p:sldSz cx="12190413" cy="6859588"/>
  <p:notesSz cx="6858000" cy="9144000"/>
  <p:embeddedFontLst>
    <p:embeddedFont>
      <p:font typeface="굴림체" panose="020B0609000101010101" pitchFamily="49" charset="-127"/>
      <p:regular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alibri Light" panose="020F0302020204030204" pitchFamily="34" charset="0"/>
      <p:regular r:id="rId30"/>
      <p:italic r:id="rId31"/>
    </p:embeddedFont>
    <p:embeddedFont>
      <p:font typeface="Noto Sans" panose="020B0502040504020204" pitchFamily="34" charset="0"/>
      <p:regular r:id="rId32"/>
      <p:bold r:id="rId33"/>
      <p:italic r:id="rId34"/>
      <p:boldItalic r:id="rId35"/>
    </p:embeddedFont>
  </p:embeddedFontLst>
  <p:defaultTextStyle>
    <a:defPPr>
      <a:defRPr lang="ko-KR"/>
    </a:defPPr>
    <a:lvl1pPr marL="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16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C4E6"/>
    <a:srgbClr val="07B8E1"/>
    <a:srgbClr val="2B4FAF"/>
    <a:srgbClr val="1C7ACC"/>
    <a:srgbClr val="3680DC"/>
    <a:srgbClr val="9A6D3C"/>
    <a:srgbClr val="78552F"/>
    <a:srgbClr val="7F9AB2"/>
    <a:srgbClr val="112F6B"/>
    <a:srgbClr val="5141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65816" autoAdjust="0"/>
  </p:normalViewPr>
  <p:slideViewPr>
    <p:cSldViewPr>
      <p:cViewPr>
        <p:scale>
          <a:sx n="150" d="100"/>
          <a:sy n="150" d="100"/>
        </p:scale>
        <p:origin x="108" y="-4224"/>
      </p:cViewPr>
      <p:guideLst>
        <p:guide orient="horz" pos="2160"/>
        <p:guide pos="2880"/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70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84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69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53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38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9225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7070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916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761" algn="l" defTabSz="995690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9106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4" name="부제목 2"/>
          <p:cNvSpPr>
            <a:spLocks noGrp="1"/>
          </p:cNvSpPr>
          <p:nvPr>
            <p:ph type="subTitle" idx="1"/>
          </p:nvPr>
        </p:nvSpPr>
        <p:spPr>
          <a:xfrm>
            <a:off x="694606" y="1442553"/>
            <a:ext cx="9937104" cy="54708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200" kern="1200" baseline="0" dirty="0">
                <a:solidFill>
                  <a:srgbClr val="07B8E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  <a:lvl2pPr marL="4978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95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93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913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892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9870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4849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9827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endParaRPr lang="ko-KR" altLang="en-US" dirty="0"/>
          </a:p>
        </p:txBody>
      </p:sp>
      <p:sp>
        <p:nvSpPr>
          <p:cNvPr id="15" name="제목 1"/>
          <p:cNvSpPr>
            <a:spLocks noGrp="1"/>
          </p:cNvSpPr>
          <p:nvPr>
            <p:ph type="ctrTitle" hasCustomPrompt="1"/>
          </p:nvPr>
        </p:nvSpPr>
        <p:spPr>
          <a:xfrm>
            <a:off x="689231" y="2063936"/>
            <a:ext cx="9983465" cy="1152128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58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제목을</a:t>
            </a:r>
            <a:r>
              <a:rPr lang="en-US" altLang="ko-KR" dirty="0"/>
              <a:t> </a:t>
            </a:r>
            <a:r>
              <a:rPr lang="ko-KR" altLang="en-US" dirty="0"/>
              <a:t>입력하시오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15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9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rgbClr val="07B8E1"/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3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ctr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13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521" y="6502342"/>
            <a:ext cx="2844430" cy="220692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5059" y="6502342"/>
            <a:ext cx="3860297" cy="220692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736463" y="6502342"/>
            <a:ext cx="2844430" cy="220692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5" name="제목 1"/>
          <p:cNvSpPr>
            <a:spLocks noGrp="1"/>
          </p:cNvSpPr>
          <p:nvPr>
            <p:ph type="title"/>
          </p:nvPr>
        </p:nvSpPr>
        <p:spPr>
          <a:xfrm>
            <a:off x="609521" y="189434"/>
            <a:ext cx="10971372" cy="798753"/>
          </a:xfrm>
        </p:spPr>
        <p:txBody>
          <a:bodyPr vert="horz" lIns="99569" tIns="49785" rIns="99569" bIns="49785" rtlCol="0" anchor="ctr">
            <a:normAutofit/>
          </a:bodyPr>
          <a:lstStyle>
            <a:lvl1pPr algn="l" defTabSz="995690" rtl="0" eaLnBrk="1" latinLnBrk="1" hangingPunct="1">
              <a:spcBef>
                <a:spcPct val="0"/>
              </a:spcBef>
              <a:buNone/>
              <a:defRPr lang="ko-KR" altLang="en-US" sz="4000" b="1" kern="12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6" name="내용 개체 틀 2"/>
          <p:cNvSpPr>
            <a:spLocks noGrp="1"/>
          </p:cNvSpPr>
          <p:nvPr>
            <p:ph idx="1" hasCustomPrompt="1"/>
          </p:nvPr>
        </p:nvSpPr>
        <p:spPr>
          <a:xfrm>
            <a:off x="609521" y="1485578"/>
            <a:ext cx="10971372" cy="4824535"/>
          </a:xfrm>
        </p:spPr>
        <p:txBody>
          <a:bodyPr>
            <a:normAutofit/>
          </a:bodyPr>
          <a:lstStyle>
            <a:lvl1pPr algn="l">
              <a:buNone/>
              <a:defRPr sz="200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2500" baseline="0">
                <a:solidFill>
                  <a:schemeClr val="tx1">
                    <a:lumMod val="75000"/>
                    <a:lumOff val="2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en-US" altLang="ko-KR" dirty="0"/>
              <a:t>Replaced with your own text</a:t>
            </a:r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240"/>
            <a:ext cx="12190408" cy="6857105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1"/>
          <p:cNvSpPr>
            <a:spLocks noGrp="1"/>
          </p:cNvSpPr>
          <p:nvPr>
            <p:ph type="ctrTitle"/>
          </p:nvPr>
        </p:nvSpPr>
        <p:spPr>
          <a:xfrm>
            <a:off x="1198662" y="1629594"/>
            <a:ext cx="8712968" cy="136815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9569" tIns="49785" rIns="99569" bIns="49785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9569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200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21" y="19030"/>
            <a:ext cx="10971372" cy="797093"/>
          </a:xfrm>
          <a:prstGeom prst="rect">
            <a:avLst/>
          </a:prstGeom>
        </p:spPr>
        <p:txBody>
          <a:bodyPr vert="horz" lIns="99569" tIns="49785" rIns="99569" bIns="49785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21" y="1062267"/>
            <a:ext cx="10971372" cy="5287636"/>
          </a:xfrm>
          <a:prstGeom prst="rect">
            <a:avLst/>
          </a:prstGeom>
        </p:spPr>
        <p:txBody>
          <a:bodyPr vert="horz" lIns="99569" tIns="49785" rIns="99569" bIns="49785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21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2023-05-15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059" y="6430887"/>
            <a:ext cx="3860297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6463" y="6430887"/>
            <a:ext cx="2844430" cy="292147"/>
          </a:xfrm>
          <a:prstGeom prst="rect">
            <a:avLst/>
          </a:prstGeom>
        </p:spPr>
        <p:txBody>
          <a:bodyPr vert="horz" lIns="99569" tIns="49785" rIns="99569" bIns="4978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95690" rtl="0" eaLnBrk="1" latinLnBrk="1" hangingPunct="1">
        <a:spcBef>
          <a:spcPct val="0"/>
        </a:spcBef>
        <a:buNone/>
        <a:defRPr lang="ko-KR" altLang="en-US" sz="38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73384" indent="-373384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7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08998" indent="-31115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24461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742458" indent="-248923" algn="l" defTabSz="995690" rtl="0" eaLnBrk="1" latinLnBrk="1" hangingPunct="1">
        <a:spcBef>
          <a:spcPct val="20000"/>
        </a:spcBef>
        <a:buFont typeface="Arial" pitchFamily="34" charset="0"/>
        <a:buChar char="–"/>
        <a:defRPr lang="ko-KR" altLang="en-US" sz="20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240303" indent="-248923" algn="l" defTabSz="995690" rtl="0" eaLnBrk="1" latinLnBrk="1" hangingPunct="1">
        <a:spcBef>
          <a:spcPct val="20000"/>
        </a:spcBef>
        <a:buFont typeface="Arial" pitchFamily="34" charset="0"/>
        <a:buChar char="»"/>
        <a:defRPr lang="ko-KR" altLang="en-US" sz="20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73814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99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838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683" indent="-248923" algn="l" defTabSz="995690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84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69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53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38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9225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7070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916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761" algn="l" defTabSz="995690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>
          <a:xfrm>
            <a:off x="2854846" y="621399"/>
            <a:ext cx="9335567" cy="1152128"/>
          </a:xfrm>
        </p:spPr>
        <p:txBody>
          <a:bodyPr/>
          <a:lstStyle/>
          <a:p>
            <a:pPr algn="l"/>
            <a:r>
              <a:rPr lang="en-US" altLang="ko-KR" sz="3600" dirty="0"/>
              <a:t>Power window control system using Tiva C running FreeRTOS</a:t>
            </a:r>
            <a:endParaRPr lang="ko-KR" altLang="en-US" sz="3600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54EB70-7EEB-A1D5-DA67-D23C03D49204}"/>
              </a:ext>
            </a:extLst>
          </p:cNvPr>
          <p:cNvSpPr/>
          <p:nvPr/>
        </p:nvSpPr>
        <p:spPr>
          <a:xfrm>
            <a:off x="3916302" y="2491166"/>
            <a:ext cx="21803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Team 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74610C-FB42-5EF2-D0D5-F30A0BFD04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33"/>
            <a:ext cx="12190413" cy="68536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37903ED-E8FC-3236-515F-6FAC969D7C2E}"/>
              </a:ext>
            </a:extLst>
          </p:cNvPr>
          <p:cNvSpPr/>
          <p:nvPr/>
        </p:nvSpPr>
        <p:spPr>
          <a:xfrm>
            <a:off x="334566" y="3395497"/>
            <a:ext cx="165618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12V BATTERY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B50E7A-609B-882B-FD82-AD212A2B6DFE}"/>
              </a:ext>
            </a:extLst>
          </p:cNvPr>
          <p:cNvSpPr/>
          <p:nvPr/>
        </p:nvSpPr>
        <p:spPr>
          <a:xfrm>
            <a:off x="3214886" y="5374010"/>
            <a:ext cx="165618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12V DC Motor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809CF8-9958-3213-AE5A-AF2F8C122295}"/>
              </a:ext>
            </a:extLst>
          </p:cNvPr>
          <p:cNvSpPr/>
          <p:nvPr/>
        </p:nvSpPr>
        <p:spPr>
          <a:xfrm>
            <a:off x="3862958" y="3795607"/>
            <a:ext cx="165618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H-Bridge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3247EA-594D-6AEB-D680-70E76E07BE31}"/>
              </a:ext>
            </a:extLst>
          </p:cNvPr>
          <p:cNvSpPr/>
          <p:nvPr/>
        </p:nvSpPr>
        <p:spPr>
          <a:xfrm>
            <a:off x="7067314" y="6205541"/>
            <a:ext cx="165618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Breadboard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EE36D1-3459-D22F-487B-179EDE049F0C}"/>
              </a:ext>
            </a:extLst>
          </p:cNvPr>
          <p:cNvSpPr/>
          <p:nvPr/>
        </p:nvSpPr>
        <p:spPr>
          <a:xfrm>
            <a:off x="7952860" y="0"/>
            <a:ext cx="1656184" cy="4001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Tiva C</a:t>
            </a:r>
            <a:endParaRPr lang="en-US" b="1" cap="none" spc="0" dirty="0">
              <a:ln w="0"/>
              <a:solidFill>
                <a:schemeClr val="tx1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8DA7AA-65A2-6835-8522-3F691148A454}"/>
              </a:ext>
            </a:extLst>
          </p:cNvPr>
          <p:cNvSpPr/>
          <p:nvPr/>
        </p:nvSpPr>
        <p:spPr>
          <a:xfrm>
            <a:off x="6239222" y="4797946"/>
            <a:ext cx="432048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Driver Up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4D19E87-AE95-BCCB-4CE9-C080881572EB}"/>
              </a:ext>
            </a:extLst>
          </p:cNvPr>
          <p:cNvSpPr/>
          <p:nvPr/>
        </p:nvSpPr>
        <p:spPr>
          <a:xfrm>
            <a:off x="5859276" y="5524672"/>
            <a:ext cx="504056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Driver down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4E106C-4366-6C9C-9BBA-FAE4AA2AEF6A}"/>
              </a:ext>
            </a:extLst>
          </p:cNvPr>
          <p:cNvSpPr/>
          <p:nvPr/>
        </p:nvSpPr>
        <p:spPr>
          <a:xfrm>
            <a:off x="7031310" y="5494957"/>
            <a:ext cx="648072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Passenger down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D1745E7-4EAE-B132-86E0-AD2D4683D009}"/>
              </a:ext>
            </a:extLst>
          </p:cNvPr>
          <p:cNvSpPr/>
          <p:nvPr/>
        </p:nvSpPr>
        <p:spPr>
          <a:xfrm>
            <a:off x="6815286" y="4807028"/>
            <a:ext cx="576064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Passenger Up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D581644-2882-EB08-FD31-1B2F4D146991}"/>
              </a:ext>
            </a:extLst>
          </p:cNvPr>
          <p:cNvSpPr/>
          <p:nvPr/>
        </p:nvSpPr>
        <p:spPr>
          <a:xfrm>
            <a:off x="9491153" y="5489425"/>
            <a:ext cx="504056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Obstacle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431EDB-E654-6777-E0F6-BDBEDEF1FC38}"/>
              </a:ext>
            </a:extLst>
          </p:cNvPr>
          <p:cNvSpPr/>
          <p:nvPr/>
        </p:nvSpPr>
        <p:spPr>
          <a:xfrm>
            <a:off x="8183438" y="5498886"/>
            <a:ext cx="504056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Limit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8A35C2-9292-FABA-774E-6A0ECB8FEB9E}"/>
              </a:ext>
            </a:extLst>
          </p:cNvPr>
          <p:cNvSpPr/>
          <p:nvPr/>
        </p:nvSpPr>
        <p:spPr>
          <a:xfrm>
            <a:off x="7823398" y="4958268"/>
            <a:ext cx="504056" cy="1692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00" b="1" cap="none" spc="0" dirty="0">
                <a:ln w="0"/>
                <a:solidFill>
                  <a:schemeClr val="tx1"/>
                </a:solidFill>
                <a:effectLst>
                  <a:reflection blurRad="6350" stA="53000" endA="300" endPos="35500" dir="5400000" sy="-90000" algn="bl" rotWithShape="0"/>
                </a:effectLst>
              </a:rPr>
              <a:t>Lock</a:t>
            </a:r>
          </a:p>
        </p:txBody>
      </p:sp>
    </p:spTree>
    <p:extLst>
      <p:ext uri="{BB962C8B-B14F-4D97-AF65-F5344CB8AC3E}">
        <p14:creationId xmlns:p14="http://schemas.microsoft.com/office/powerpoint/2010/main" val="409707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846734" y="4005858"/>
            <a:ext cx="3248299" cy="1793413"/>
            <a:chOff x="1706578" y="260688"/>
            <a:chExt cx="3248299" cy="1793413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736171" y="853772"/>
              <a:ext cx="3218706" cy="1200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</a:rPr>
                <a:t>Handling of all the test and corner cases</a:t>
              </a:r>
            </a:p>
            <a:p>
              <a:pPr>
                <a:defRPr/>
              </a:pPr>
              <a:endParaRPr lang="en-US" altLang="ko-KR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706578" y="260688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04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Text Box 9">
            <a:extLst>
              <a:ext uri="{FF2B5EF4-FFF2-40B4-BE49-F238E27FC236}">
                <a16:creationId xmlns:a16="http://schemas.microsoft.com/office/drawing/2014/main" id="{08AACD05-9E0C-C524-549D-B5524AF36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5206" y="3007123"/>
            <a:ext cx="3384376" cy="2705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Mutex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Semaphore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Queue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500" dirty="0">
              <a:solidFill>
                <a:schemeClr val="bg1"/>
              </a:solidFill>
              <a:latin typeface="+mj-lt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16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ko-KR" dirty="0"/>
            </a:br>
            <a:r>
              <a:rPr lang="en-US" altLang="ko-KR" dirty="0"/>
              <a:t>4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 Handling of all the test and corner cases</a:t>
            </a:r>
            <a:br>
              <a:rPr lang="en-US" altLang="ko-KR" sz="4000" b="1" dirty="0">
                <a:solidFill>
                  <a:schemeClr val="bg1"/>
                </a:solidFill>
                <a:latin typeface="+mj-lt"/>
              </a:rPr>
            </a:b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B09ADB-E18A-18D5-7FAC-2A23159D1785}"/>
              </a:ext>
            </a:extLst>
          </p:cNvPr>
          <p:cNvSpPr/>
          <p:nvPr/>
        </p:nvSpPr>
        <p:spPr>
          <a:xfrm>
            <a:off x="-1" y="1341562"/>
            <a:ext cx="12190413" cy="58262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Mutexes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are used to ensure that only one task at a time can access the shared</a:t>
            </a:r>
          </a:p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resource,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his is achieved by allowing tasks to take and give back ownership of a mutex </a:t>
            </a:r>
          </a:p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but in our case the mutex is not provided to ensure which task at this time is accessed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Mutex is used to ensure which </a:t>
            </a:r>
            <a:r>
              <a:rPr lang="en-US" sz="24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global variable </a:t>
            </a: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has the time to be executed now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u="sng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Global Variables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SwitchFlag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`: flag to detect the state of the switch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`lock`: flag to detect the state of the lock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LimitSwitch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`: flag to detect if the motor has reached its limit switch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AutoManual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`: flag to detect if the system is in auto or manual mode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GlobalState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`: flag to detect the current state of the system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`UP`: flag to represent the "UP" direction of the motor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`DOWN`: flag to represent the "DOWN" direction of the motor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counterSwitchManual</a:t>
            </a: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`: counter to detect if the manual mode should be activated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01248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ko-KR" dirty="0"/>
            </a:br>
            <a:r>
              <a:rPr lang="en-US" altLang="ko-KR" dirty="0"/>
              <a:t>4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.1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 Handling of all the test and corner cases</a:t>
            </a:r>
            <a:br>
              <a:rPr lang="en-US" altLang="ko-KR" sz="4000" b="1" dirty="0">
                <a:solidFill>
                  <a:schemeClr val="bg1"/>
                </a:solidFill>
                <a:latin typeface="+mj-lt"/>
              </a:rPr>
            </a:b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97F47E-D1B0-7C1D-9325-97EB1EC69B71}"/>
              </a:ext>
            </a:extLst>
          </p:cNvPr>
          <p:cNvSpPr/>
          <p:nvPr/>
        </p:nvSpPr>
        <p:spPr>
          <a:xfrm>
            <a:off x="-1" y="1629594"/>
            <a:ext cx="12190413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AutoNum type="arabicPeriod" startAt="2"/>
            </a:pPr>
            <a:r>
              <a:rPr 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Semaphores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semaphores here trying to take and take from tasks so if checking the priority it getting block till it delivers to the Idle hook  so Tiva starts to toggle red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B53F834-A840-7E65-2021-1812939697E2}"/>
              </a:ext>
            </a:extLst>
          </p:cNvPr>
          <p:cNvSpPr/>
          <p:nvPr/>
        </p:nvSpPr>
        <p:spPr>
          <a:xfrm>
            <a:off x="-2" y="2997746"/>
            <a:ext cx="12190413" cy="34163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several semaphores are used to synchronize access to shared resources between different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tasksThe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SemaphoreHandle_t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type is defined in the "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semphr.h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" header file and represents a 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semaphore in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FreeRTOS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 Semaphores are similar to mutexes in that they can be used to</a:t>
            </a:r>
          </a:p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protect shared resources, but they can also be used to synchronize tasks and interrupt handlers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It is possible that one or more of the semaphores used in this code are implemented using a mutex internally. For example, the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SemaphoreDriver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semaphore might be implemented using a mutex if it is used to protect access to a shared resource that can only be accessed by one task at a time</a:t>
            </a:r>
          </a:p>
        </p:txBody>
      </p:sp>
    </p:spTree>
    <p:extLst>
      <p:ext uri="{BB962C8B-B14F-4D97-AF65-F5344CB8AC3E}">
        <p14:creationId xmlns:p14="http://schemas.microsoft.com/office/powerpoint/2010/main" val="57015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ko-KR" dirty="0"/>
            </a:br>
            <a:r>
              <a:rPr lang="en-US" altLang="ko-KR" dirty="0"/>
              <a:t>4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.2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 Handling of all the test and corner cases</a:t>
            </a:r>
            <a:br>
              <a:rPr lang="en-US" altLang="ko-KR" sz="4000" b="1" dirty="0">
                <a:solidFill>
                  <a:schemeClr val="bg1"/>
                </a:solidFill>
                <a:latin typeface="+mj-lt"/>
              </a:rPr>
            </a:b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BC15DD-D548-50D1-9BBC-875E771F0D1A}"/>
              </a:ext>
            </a:extLst>
          </p:cNvPr>
          <p:cNvSpPr txBox="1"/>
          <p:nvPr/>
        </p:nvSpPr>
        <p:spPr>
          <a:xfrm>
            <a:off x="33598" y="1557586"/>
            <a:ext cx="10310079" cy="2028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sz="25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SemaphoreDriver</a:t>
            </a: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 is a semaphore handle for the driver task. 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sz="25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SemaphoreSwitch</a:t>
            </a: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 is a semaphore handle for the switch task.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sz="25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SemaphorePassenger</a:t>
            </a: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 is a semaphore handle for the passenger task.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- `</a:t>
            </a:r>
            <a:r>
              <a:rPr lang="en-US" sz="25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SemaphoreLimit</a:t>
            </a:r>
            <a:r>
              <a:rPr lang="en-US" sz="25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` is a semaphore handle for the limit task.</a:t>
            </a:r>
          </a:p>
        </p:txBody>
      </p:sp>
    </p:spTree>
    <p:extLst>
      <p:ext uri="{BB962C8B-B14F-4D97-AF65-F5344CB8AC3E}">
        <p14:creationId xmlns:p14="http://schemas.microsoft.com/office/powerpoint/2010/main" val="112821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ko-KR" dirty="0"/>
            </a:br>
            <a:r>
              <a:rPr lang="en-US" altLang="ko-KR" dirty="0"/>
              <a:t>4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.3 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Handling of all the test and corner cases</a:t>
            </a:r>
            <a:br>
              <a:rPr lang="en-US" altLang="ko-KR" sz="4000" b="1" dirty="0">
                <a:solidFill>
                  <a:schemeClr val="bg1"/>
                </a:solidFill>
                <a:latin typeface="+mj-lt"/>
              </a:rPr>
            </a:b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6BE6D5-B56B-4716-AC9F-8F508FD8E6FD}"/>
              </a:ext>
            </a:extLst>
          </p:cNvPr>
          <p:cNvSpPr/>
          <p:nvPr/>
        </p:nvSpPr>
        <p:spPr>
          <a:xfrm>
            <a:off x="-1" y="1269554"/>
            <a:ext cx="12190413" cy="600164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AutoNum type="arabicPeriod" startAt="3"/>
            </a:pPr>
            <a:r>
              <a:rPr 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Queue 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 this Project, there are two queues that are used to communicate between tasks:</a:t>
            </a:r>
          </a:p>
          <a:p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xQueueDriver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xQueuePassenger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xQueueDriver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is used by 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TaskDriver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task to receive commands (UP or DOWN) from the interrupt service routine (ISR) of the Driver switch. Whenever the driver switch is pressed, the ISR sends a message to the queue containing the command that was received. 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TaskDriver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task waits for messages on this queue, and when it receives a message, it processes the command by moving the motor in the appropriate direction.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xQueuePassenger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is used by 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TaskPassenger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task to receive commands (UP or DOWN) from the interrupt service routine (ISR) of the Passenger switch. Whenever the passenger switch is pressed, the ISR sends a message to the queue containing the command that was received. The </a:t>
            </a:r>
            <a:r>
              <a:rPr lang="en-US" sz="2400" b="0" cap="none" spc="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TaskPassenger</a:t>
            </a:r>
            <a:r>
              <a:rPr lang="en-US" sz="24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task waits for messages on this queue, and when it receives a message, it processes the command by turning on/off the passenger LED in the appropriate direction</a:t>
            </a:r>
            <a:r>
              <a:rPr 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305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 fontScale="90000"/>
          </a:bodyPr>
          <a:lstStyle/>
          <a:p>
            <a:pPr>
              <a:defRPr/>
            </a:pPr>
            <a:br>
              <a:rPr lang="en-US" altLang="ko-KR" dirty="0"/>
            </a:br>
            <a:r>
              <a:rPr lang="en-US" altLang="ko-KR" dirty="0"/>
              <a:t>4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.4</a:t>
            </a: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 Handling of all the test and corner cases</a:t>
            </a:r>
            <a:br>
              <a:rPr lang="en-US" altLang="ko-KR" sz="4000" b="1" dirty="0">
                <a:solidFill>
                  <a:schemeClr val="bg1"/>
                </a:solidFill>
                <a:latin typeface="+mj-lt"/>
              </a:rPr>
            </a:b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6BE6D5-B56B-4716-AC9F-8F508FD8E6FD}"/>
              </a:ext>
            </a:extLst>
          </p:cNvPr>
          <p:cNvSpPr/>
          <p:nvPr/>
        </p:nvSpPr>
        <p:spPr>
          <a:xfrm>
            <a:off x="-1" y="1269554"/>
            <a:ext cx="12190413" cy="526297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>
              <a:buAutoNum type="arabicPeriod" startAt="3"/>
            </a:pPr>
            <a:r>
              <a:rPr lang="en-US" sz="2400" b="0" cap="none" spc="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Queue : </a:t>
            </a:r>
          </a:p>
          <a:p>
            <a:pPr marL="457200" indent="-457200">
              <a:buAutoNum type="arabicPeriod" startAt="3"/>
            </a:pPr>
            <a:endParaRPr lang="en-US" sz="24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Both queues are created using the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xQueueCreate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function, which takes two arguments: the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maximum number of items the queue can hold, and the size of each item in bytes. In this case, both queues are created with a maximum capacity of 10 items and a size of 1 byte (since each item is just a single character representing the command).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xQueueSendToBackFromISR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function is used to send a message to a queue from an ISR, 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while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xQueueReceive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() is used to receive messages from a queue in a task. Whenever a </a:t>
            </a:r>
          </a:p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message is sent or received, the appropriate semaphore is given to notify the waiting task</a:t>
            </a:r>
          </a:p>
          <a:p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that a message is available.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Queues are a powerful tool for inter-task communication in </a:t>
            </a:r>
            <a:r>
              <a:rPr lang="en-US" sz="2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FreeRTOS</a:t>
            </a:r>
            <a:r>
              <a:rPr lang="en-US" sz="2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allowing tasks to exchange data without having to directly access each other's variables or functions</a:t>
            </a:r>
          </a:p>
        </p:txBody>
      </p:sp>
    </p:spTree>
    <p:extLst>
      <p:ext uri="{BB962C8B-B14F-4D97-AF65-F5344CB8AC3E}">
        <p14:creationId xmlns:p14="http://schemas.microsoft.com/office/powerpoint/2010/main" val="886734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846734" y="4005858"/>
            <a:ext cx="3248299" cy="1424081"/>
            <a:chOff x="1706578" y="260688"/>
            <a:chExt cx="3248299" cy="1424081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736171" y="853772"/>
              <a:ext cx="3218706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</a:rPr>
                <a:t>Contribution</a:t>
              </a:r>
            </a:p>
            <a:p>
              <a:pPr>
                <a:defRPr/>
              </a:pPr>
              <a:endParaRPr lang="en-US" altLang="ko-KR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706578" y="260688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05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Text Box 9">
            <a:extLst>
              <a:ext uri="{FF2B5EF4-FFF2-40B4-BE49-F238E27FC236}">
                <a16:creationId xmlns:a16="http://schemas.microsoft.com/office/drawing/2014/main" id="{08AACD05-9E0C-C524-549D-B5524AF364A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83238" y="2421682"/>
            <a:ext cx="4104456" cy="49213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Design and implementation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Hardware 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Code flow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Code Implementation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Integration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2400" dirty="0">
              <a:solidFill>
                <a:schemeClr val="bg1"/>
              </a:solidFill>
              <a:latin typeface="+mj-lt"/>
              <a:cs typeface="굴림" pitchFamily="50" charset="-127"/>
            </a:endParaRP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500" dirty="0">
              <a:solidFill>
                <a:schemeClr val="bg1"/>
              </a:solidFill>
              <a:latin typeface="+mj-lt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548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5.Contribution</a:t>
            </a:r>
            <a:endParaRPr lang="en-US" altLang="ko-KR" b="1" dirty="0">
              <a:solidFill>
                <a:schemeClr val="bg1"/>
              </a:solidFill>
              <a:latin typeface="+mj-lt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1E00D74-719F-0D16-60F8-9DCFB50FC0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6527509"/>
              </p:ext>
            </p:extLst>
          </p:nvPr>
        </p:nvGraphicFramePr>
        <p:xfrm>
          <a:off x="1198662" y="2565698"/>
          <a:ext cx="9793088" cy="3108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2248">
                  <a:extLst>
                    <a:ext uri="{9D8B030D-6E8A-4147-A177-3AD203B41FA5}">
                      <a16:colId xmlns:a16="http://schemas.microsoft.com/office/drawing/2014/main" val="959023020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val="3038626741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val="1719463742"/>
                    </a:ext>
                  </a:extLst>
                </a:gridCol>
                <a:gridCol w="1338647">
                  <a:extLst>
                    <a:ext uri="{9D8B030D-6E8A-4147-A177-3AD203B41FA5}">
                      <a16:colId xmlns:a16="http://schemas.microsoft.com/office/drawing/2014/main" val="442171274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3842586806"/>
                    </a:ext>
                  </a:extLst>
                </a:gridCol>
                <a:gridCol w="1325649">
                  <a:extLst>
                    <a:ext uri="{9D8B030D-6E8A-4147-A177-3AD203B41FA5}">
                      <a16:colId xmlns:a16="http://schemas.microsoft.com/office/drawing/2014/main" val="177557418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Names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956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굴림" pitchFamily="50" charset="-127"/>
                        </a:rPr>
                        <a:t>Design and implementation</a:t>
                      </a:r>
                    </a:p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ko-KR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굴림" pitchFamily="50" charset="-127"/>
                        </a:rPr>
                        <a:t>Hardware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956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굴림" pitchFamily="50" charset="-127"/>
                        </a:rPr>
                        <a:t>Code flow</a:t>
                      </a:r>
                    </a:p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956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굴림" pitchFamily="50" charset="-127"/>
                        </a:rPr>
                        <a:t>Code Implementation</a:t>
                      </a:r>
                    </a:p>
                    <a:p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956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2000" b="1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굴림" pitchFamily="50" charset="-127"/>
                        </a:rPr>
                        <a:t>Integration</a:t>
                      </a:r>
                    </a:p>
                    <a:p>
                      <a:endParaRPr 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135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/>
                        <a:t>Mohamed Ibrahim 18P2457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5456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/>
                        <a:t>Yousef Hijazi</a:t>
                      </a:r>
                    </a:p>
                    <a:p>
                      <a:r>
                        <a:rPr lang="en-US" b="1" i="1" dirty="0"/>
                        <a:t>18P2566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275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i="1" dirty="0"/>
                        <a:t>Ahmed Hazem</a:t>
                      </a:r>
                    </a:p>
                    <a:p>
                      <a:r>
                        <a:rPr lang="en-US" b="1" i="1"/>
                        <a:t>15P8109</a:t>
                      </a:r>
                      <a:endParaRPr lang="en-US" b="1" i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9569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30%</a:t>
                      </a:r>
                    </a:p>
                    <a:p>
                      <a:pPr algn="ctr"/>
                      <a:endParaRPr 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50%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1371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19213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>
          <a:xfrm>
            <a:off x="1054646" y="1701602"/>
            <a:ext cx="5821584" cy="1368152"/>
          </a:xfrm>
        </p:spPr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845422" y="781418"/>
            <a:ext cx="3949005" cy="523220"/>
            <a:chOff x="4511030" y="1197546"/>
            <a:chExt cx="3949005" cy="523220"/>
          </a:xfrm>
        </p:grpSpPr>
        <p:sp>
          <p:nvSpPr>
            <p:cNvPr id="2" name="모서리가 둥근 직사각형 1"/>
            <p:cNvSpPr/>
            <p:nvPr/>
          </p:nvSpPr>
          <p:spPr>
            <a:xfrm rot="2700000">
              <a:off x="4635106" y="1243132"/>
              <a:ext cx="432048" cy="432048"/>
            </a:xfrm>
            <a:prstGeom prst="roundRect">
              <a:avLst/>
            </a:prstGeom>
            <a:solidFill>
              <a:srgbClr val="2FC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grpSp>
          <p:nvGrpSpPr>
            <p:cNvPr id="3" name="그룹 2"/>
            <p:cNvGrpSpPr/>
            <p:nvPr/>
          </p:nvGrpSpPr>
          <p:grpSpPr>
            <a:xfrm>
              <a:off x="4511030" y="1197546"/>
              <a:ext cx="3949005" cy="523220"/>
              <a:chOff x="6311230" y="1989634"/>
              <a:chExt cx="4464496" cy="523220"/>
            </a:xfrm>
          </p:grpSpPr>
          <p:sp>
            <p:nvSpPr>
              <p:cNvPr id="46" name="TextBox 13"/>
              <p:cNvSpPr txBox="1">
                <a:spLocks noChangeArrowheads="1"/>
              </p:cNvSpPr>
              <p:nvPr/>
            </p:nvSpPr>
            <p:spPr bwMode="auto">
              <a:xfrm>
                <a:off x="6311230" y="1989634"/>
                <a:ext cx="720082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01</a:t>
                </a:r>
                <a:endParaRPr lang="ko-KR" altLang="en-US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7" name="Text Box 5"/>
              <p:cNvSpPr txBox="1">
                <a:spLocks noChangeArrowheads="1"/>
              </p:cNvSpPr>
              <p:nvPr/>
            </p:nvSpPr>
            <p:spPr bwMode="auto">
              <a:xfrm>
                <a:off x="7050905" y="2051189"/>
                <a:ext cx="3724821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b="1" dirty="0">
                    <a:solidFill>
                      <a:schemeClr val="bg1"/>
                    </a:solidFill>
                    <a:latin typeface="+mj-lt"/>
                  </a:rPr>
                  <a:t>Project description</a:t>
                </a:r>
              </a:p>
            </p:txBody>
          </p:sp>
        </p:grpSp>
      </p:grpSp>
      <p:sp>
        <p:nvSpPr>
          <p:cNvPr id="44" name="TextBox 43"/>
          <p:cNvSpPr txBox="1"/>
          <p:nvPr/>
        </p:nvSpPr>
        <p:spPr>
          <a:xfrm>
            <a:off x="8007597" y="5518026"/>
            <a:ext cx="316835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맑은 고딕" panose="020B0503020000020004" pitchFamily="50" charset="-127"/>
              </a:rPr>
              <a:t>CONTENTS</a:t>
            </a:r>
            <a:endParaRPr lang="ko-KR" altLang="en-US" sz="4400" b="1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맑은 고딕" panose="020B0503020000020004" pitchFamily="50" charset="-127"/>
            </a:endParaRPr>
          </a:p>
        </p:txBody>
      </p:sp>
      <p:grpSp>
        <p:nvGrpSpPr>
          <p:cNvPr id="21" name="그룹 20"/>
          <p:cNvGrpSpPr/>
          <p:nvPr/>
        </p:nvGrpSpPr>
        <p:grpSpPr>
          <a:xfrm>
            <a:off x="3284947" y="1365168"/>
            <a:ext cx="4166976" cy="769441"/>
            <a:chOff x="4631189" y="1197546"/>
            <a:chExt cx="3828845" cy="769441"/>
          </a:xfrm>
        </p:grpSpPr>
        <p:sp>
          <p:nvSpPr>
            <p:cNvPr id="22" name="모서리가 둥근 직사각형 21"/>
            <p:cNvSpPr/>
            <p:nvPr/>
          </p:nvSpPr>
          <p:spPr>
            <a:xfrm rot="2700000">
              <a:off x="4635106" y="1243132"/>
              <a:ext cx="432048" cy="432048"/>
            </a:xfrm>
            <a:prstGeom prst="roundRect">
              <a:avLst/>
            </a:prstGeom>
            <a:solidFill>
              <a:srgbClr val="2FC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grpSp>
          <p:nvGrpSpPr>
            <p:cNvPr id="23" name="그룹 22"/>
            <p:cNvGrpSpPr/>
            <p:nvPr/>
          </p:nvGrpSpPr>
          <p:grpSpPr>
            <a:xfrm>
              <a:off x="4631189" y="1197546"/>
              <a:ext cx="3828845" cy="769441"/>
              <a:chOff x="6447075" y="1989634"/>
              <a:chExt cx="4328651" cy="769441"/>
            </a:xfrm>
          </p:grpSpPr>
          <p:sp>
            <p:nvSpPr>
              <p:cNvPr id="24" name="TextBox 13"/>
              <p:cNvSpPr txBox="1">
                <a:spLocks noChangeArrowheads="1"/>
              </p:cNvSpPr>
              <p:nvPr/>
            </p:nvSpPr>
            <p:spPr bwMode="auto">
              <a:xfrm>
                <a:off x="6447075" y="1989634"/>
                <a:ext cx="584237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02</a:t>
                </a:r>
                <a:endParaRPr lang="ko-KR" altLang="en-US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  <p:sp>
            <p:nvSpPr>
              <p:cNvPr id="26" name="Text Box 5"/>
              <p:cNvSpPr txBox="1">
                <a:spLocks noChangeArrowheads="1"/>
              </p:cNvSpPr>
              <p:nvPr/>
            </p:nvSpPr>
            <p:spPr bwMode="auto">
              <a:xfrm>
                <a:off x="7050905" y="2051189"/>
                <a:ext cx="3724821" cy="7078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b="1" dirty="0">
                    <a:solidFill>
                      <a:schemeClr val="bg1"/>
                    </a:solidFill>
                    <a:latin typeface="+mj-lt"/>
                  </a:rPr>
                  <a:t>System Flowchart or state diagram</a:t>
                </a:r>
              </a:p>
            </p:txBody>
          </p:sp>
        </p:grpSp>
      </p:grpSp>
      <p:grpSp>
        <p:nvGrpSpPr>
          <p:cNvPr id="27" name="그룹 26"/>
          <p:cNvGrpSpPr/>
          <p:nvPr/>
        </p:nvGrpSpPr>
        <p:grpSpPr>
          <a:xfrm>
            <a:off x="3502918" y="2140469"/>
            <a:ext cx="3949005" cy="523220"/>
            <a:chOff x="4511030" y="1197546"/>
            <a:chExt cx="3949005" cy="523220"/>
          </a:xfrm>
        </p:grpSpPr>
        <p:sp>
          <p:nvSpPr>
            <p:cNvPr id="28" name="모서리가 둥근 직사각형 27"/>
            <p:cNvSpPr/>
            <p:nvPr/>
          </p:nvSpPr>
          <p:spPr>
            <a:xfrm rot="2700000">
              <a:off x="4635106" y="1243132"/>
              <a:ext cx="432048" cy="432048"/>
            </a:xfrm>
            <a:prstGeom prst="roundRect">
              <a:avLst/>
            </a:prstGeom>
            <a:solidFill>
              <a:srgbClr val="2FC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4511030" y="1197546"/>
              <a:ext cx="3949005" cy="523220"/>
              <a:chOff x="6311230" y="1989634"/>
              <a:chExt cx="4464496" cy="523220"/>
            </a:xfrm>
          </p:grpSpPr>
          <p:sp>
            <p:nvSpPr>
              <p:cNvPr id="30" name="TextBox 13"/>
              <p:cNvSpPr txBox="1">
                <a:spLocks noChangeArrowheads="1"/>
              </p:cNvSpPr>
              <p:nvPr/>
            </p:nvSpPr>
            <p:spPr bwMode="auto">
              <a:xfrm>
                <a:off x="6311230" y="1989634"/>
                <a:ext cx="720082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03</a:t>
                </a:r>
                <a:endParaRPr lang="ko-KR" altLang="en-US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1" name="Text Box 5"/>
              <p:cNvSpPr txBox="1">
                <a:spLocks noChangeArrowheads="1"/>
              </p:cNvSpPr>
              <p:nvPr/>
            </p:nvSpPr>
            <p:spPr bwMode="auto">
              <a:xfrm>
                <a:off x="7050905" y="2051189"/>
                <a:ext cx="3724821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b="1" dirty="0">
                    <a:solidFill>
                      <a:schemeClr val="bg1"/>
                    </a:solidFill>
                    <a:latin typeface="+mj-lt"/>
                  </a:rPr>
                  <a:t>Circuits topologies</a:t>
                </a:r>
              </a:p>
            </p:txBody>
          </p:sp>
        </p:grpSp>
      </p:grpSp>
      <p:grpSp>
        <p:nvGrpSpPr>
          <p:cNvPr id="32" name="그룹 31"/>
          <p:cNvGrpSpPr/>
          <p:nvPr/>
        </p:nvGrpSpPr>
        <p:grpSpPr>
          <a:xfrm>
            <a:off x="3989873" y="2783250"/>
            <a:ext cx="4769627" cy="771323"/>
            <a:chOff x="4600499" y="1195664"/>
            <a:chExt cx="3859536" cy="771323"/>
          </a:xfrm>
        </p:grpSpPr>
        <p:sp>
          <p:nvSpPr>
            <p:cNvPr id="33" name="모서리가 둥근 직사각형 32"/>
            <p:cNvSpPr/>
            <p:nvPr/>
          </p:nvSpPr>
          <p:spPr>
            <a:xfrm rot="2700000">
              <a:off x="4635106" y="1243132"/>
              <a:ext cx="432048" cy="432048"/>
            </a:xfrm>
            <a:prstGeom prst="roundRect">
              <a:avLst/>
            </a:prstGeom>
            <a:solidFill>
              <a:srgbClr val="2FC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grpSp>
          <p:nvGrpSpPr>
            <p:cNvPr id="34" name="그룹 33"/>
            <p:cNvGrpSpPr/>
            <p:nvPr/>
          </p:nvGrpSpPr>
          <p:grpSpPr>
            <a:xfrm>
              <a:off x="4600499" y="1195664"/>
              <a:ext cx="3859536" cy="771323"/>
              <a:chOff x="6412378" y="1987752"/>
              <a:chExt cx="4363348" cy="771323"/>
            </a:xfrm>
          </p:grpSpPr>
          <p:sp>
            <p:nvSpPr>
              <p:cNvPr id="35" name="TextBox 13"/>
              <p:cNvSpPr txBox="1">
                <a:spLocks noChangeArrowheads="1"/>
              </p:cNvSpPr>
              <p:nvPr/>
            </p:nvSpPr>
            <p:spPr bwMode="auto">
              <a:xfrm>
                <a:off x="6412378" y="1987752"/>
                <a:ext cx="544355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04</a:t>
                </a:r>
                <a:endParaRPr lang="ko-KR" altLang="en-US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  <p:sp>
            <p:nvSpPr>
              <p:cNvPr id="36" name="Text Box 5"/>
              <p:cNvSpPr txBox="1">
                <a:spLocks noChangeArrowheads="1"/>
              </p:cNvSpPr>
              <p:nvPr/>
            </p:nvSpPr>
            <p:spPr bwMode="auto">
              <a:xfrm>
                <a:off x="7050905" y="2051189"/>
                <a:ext cx="3724821" cy="70788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b="1" dirty="0">
                    <a:solidFill>
                      <a:schemeClr val="bg1"/>
                    </a:solidFill>
                    <a:latin typeface="+mj-lt"/>
                  </a:rPr>
                  <a:t>Handling of all the test and corner cases</a:t>
                </a:r>
              </a:p>
            </p:txBody>
          </p:sp>
        </p:grpSp>
      </p:grpSp>
      <p:grpSp>
        <p:nvGrpSpPr>
          <p:cNvPr id="37" name="그룹 36"/>
          <p:cNvGrpSpPr/>
          <p:nvPr/>
        </p:nvGrpSpPr>
        <p:grpSpPr>
          <a:xfrm>
            <a:off x="4165656" y="3453324"/>
            <a:ext cx="3949005" cy="523220"/>
            <a:chOff x="4511030" y="1197546"/>
            <a:chExt cx="3949005" cy="523220"/>
          </a:xfrm>
        </p:grpSpPr>
        <p:sp>
          <p:nvSpPr>
            <p:cNvPr id="38" name="모서리가 둥근 직사각형 37"/>
            <p:cNvSpPr/>
            <p:nvPr/>
          </p:nvSpPr>
          <p:spPr>
            <a:xfrm rot="2700000">
              <a:off x="4635106" y="1243132"/>
              <a:ext cx="432048" cy="432048"/>
            </a:xfrm>
            <a:prstGeom prst="roundRect">
              <a:avLst/>
            </a:prstGeom>
            <a:solidFill>
              <a:srgbClr val="2FC4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</a:endParaRPr>
            </a:p>
          </p:txBody>
        </p:sp>
        <p:grpSp>
          <p:nvGrpSpPr>
            <p:cNvPr id="39" name="그룹 38"/>
            <p:cNvGrpSpPr/>
            <p:nvPr/>
          </p:nvGrpSpPr>
          <p:grpSpPr>
            <a:xfrm>
              <a:off x="4511030" y="1197546"/>
              <a:ext cx="3949005" cy="523220"/>
              <a:chOff x="6311230" y="1989634"/>
              <a:chExt cx="4464496" cy="523220"/>
            </a:xfrm>
          </p:grpSpPr>
          <p:sp>
            <p:nvSpPr>
              <p:cNvPr id="40" name="TextBox 13"/>
              <p:cNvSpPr txBox="1">
                <a:spLocks noChangeArrowheads="1"/>
              </p:cNvSpPr>
              <p:nvPr/>
            </p:nvSpPr>
            <p:spPr bwMode="auto">
              <a:xfrm>
                <a:off x="6311230" y="1989634"/>
                <a:ext cx="720082" cy="52322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altLang="ko-KR" sz="2800" b="1" dirty="0">
                    <a:solidFill>
                      <a:schemeClr val="bg1"/>
                    </a:solidFill>
                    <a:latin typeface="+mj-lt"/>
                    <a:ea typeface="맑은 고딕" panose="020B0503020000020004" pitchFamily="50" charset="-127"/>
                  </a:rPr>
                  <a:t>05</a:t>
                </a:r>
                <a:endParaRPr lang="ko-KR" altLang="en-US" sz="28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</a:endParaRPr>
              </a:p>
            </p:txBody>
          </p:sp>
          <p:sp>
            <p:nvSpPr>
              <p:cNvPr id="41" name="Text Box 5"/>
              <p:cNvSpPr txBox="1">
                <a:spLocks noChangeArrowheads="1"/>
              </p:cNvSpPr>
              <p:nvPr/>
            </p:nvSpPr>
            <p:spPr bwMode="auto">
              <a:xfrm>
                <a:off x="7050905" y="2051189"/>
                <a:ext cx="3724821" cy="40011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b="1" dirty="0">
                    <a:solidFill>
                      <a:schemeClr val="bg1"/>
                    </a:solidFill>
                    <a:latin typeface="+mj-lt"/>
                  </a:rPr>
                  <a:t>Role of each team member</a:t>
                </a:r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846734" y="4005858"/>
            <a:ext cx="3248299" cy="1054749"/>
            <a:chOff x="1706578" y="260688"/>
            <a:chExt cx="3248299" cy="1054749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736171" y="853772"/>
              <a:ext cx="32187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</a:rPr>
                <a:t>Project description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706578" y="260688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01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1.Project description</a:t>
            </a:r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25710" y="1197546"/>
            <a:ext cx="9309856" cy="496855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utilizes FreeRTOS library in a C code.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code includes Semaphore , Queue and Mutex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main function of the project is to control the movement of a motor up and down using various switches.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includes several global variables, including Lock, switch flag , Auto </a:t>
            </a:r>
            <a:r>
              <a:rPr lang="en-US" altLang="ko-KR" dirty="0" err="1">
                <a:solidFill>
                  <a:schemeClr val="tx1"/>
                </a:solidFill>
              </a:rPr>
              <a:t>manaual</a:t>
            </a:r>
            <a:r>
              <a:rPr lang="en-US" altLang="ko-KR" dirty="0">
                <a:solidFill>
                  <a:schemeClr val="tx1"/>
                </a:solidFill>
              </a:rPr>
              <a:t>, Global state 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has a Task Switch function to control switch state and a Task Limit function to check for limit switches.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has a Task Driver function that controls the driver movement based on the input from the switches.</a:t>
            </a:r>
          </a:p>
        </p:txBody>
      </p:sp>
      <p:pic>
        <p:nvPicPr>
          <p:cNvPr id="1026" name="Picture 2" descr="Power window - Wikipedia">
            <a:extLst>
              <a:ext uri="{FF2B5EF4-FFF2-40B4-BE49-F238E27FC236}">
                <a16:creationId xmlns:a16="http://schemas.microsoft.com/office/drawing/2014/main" id="{B668DA33-EB26-1277-9D6E-F15F4536A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792" y="2139009"/>
            <a:ext cx="2898798" cy="452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</a:rPr>
              <a:t>1.1Project description</a:t>
            </a:r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18542" y="1485578"/>
            <a:ext cx="9071250" cy="518457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also has a Task Passenger function to control passenger movement using a push button.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code includes functions for GPIO initialization and handling interrupts for both PORTA and PORTE.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code includes functions for GPIO initialization and handling Motor for PORTB.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uses a semaphore to ensure mutual exclusion and prevent race conditions.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uses a Mutex to ensure choosing of the Global Variables not the tasks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</a:rPr>
              <a:t>The project uses a queue to store driver and passenger input values taken from the semaphore </a:t>
            </a:r>
          </a:p>
        </p:txBody>
      </p:sp>
      <p:pic>
        <p:nvPicPr>
          <p:cNvPr id="1026" name="Picture 2" descr="Power window - Wikipedia">
            <a:extLst>
              <a:ext uri="{FF2B5EF4-FFF2-40B4-BE49-F238E27FC236}">
                <a16:creationId xmlns:a16="http://schemas.microsoft.com/office/drawing/2014/main" id="{B668DA33-EB26-1277-9D6E-F15F4536A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3073" y="2117915"/>
            <a:ext cx="2898798" cy="4529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7095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846734" y="4005858"/>
            <a:ext cx="3248299" cy="1424081"/>
            <a:chOff x="1706578" y="260688"/>
            <a:chExt cx="3248299" cy="1424081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736171" y="853772"/>
              <a:ext cx="3218706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</a:rPr>
                <a:t>System Flowchart or state diagram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706578" y="260688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02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  <p:sp>
        <p:nvSpPr>
          <p:cNvPr id="3" name="Text Box 9">
            <a:extLst>
              <a:ext uri="{FF2B5EF4-FFF2-40B4-BE49-F238E27FC236}">
                <a16:creationId xmlns:a16="http://schemas.microsoft.com/office/drawing/2014/main" id="{1E550A7A-734E-197F-7AC3-2E78DE459A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1230" y="2553766"/>
            <a:ext cx="4248472" cy="27053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Idle            4. </a:t>
            </a:r>
            <a:r>
              <a:rPr kumimoji="1" lang="en-US" altLang="ko-KR" sz="2400" dirty="0">
                <a:solidFill>
                  <a:schemeClr val="bg1"/>
                </a:solidFill>
                <a:cs typeface="굴림" pitchFamily="50" charset="-127"/>
              </a:rPr>
              <a:t>Lock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cs typeface="굴림" pitchFamily="50" charset="-127"/>
              </a:rPr>
              <a:t>Driver           5. Limit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1" lang="en-US" altLang="ko-KR" sz="2400" dirty="0">
                <a:solidFill>
                  <a:schemeClr val="bg1"/>
                </a:solidFill>
                <a:cs typeface="굴림" pitchFamily="50" charset="-127"/>
              </a:rPr>
              <a:t>Passenger</a:t>
            </a:r>
            <a:r>
              <a:rPr kumimoji="1" lang="en-US" altLang="ko-KR" sz="2400" dirty="0">
                <a:solidFill>
                  <a:schemeClr val="bg1"/>
                </a:solidFill>
                <a:latin typeface="+mj-lt"/>
                <a:cs typeface="굴림" pitchFamily="50" charset="-127"/>
              </a:rPr>
              <a:t>    6.Obstacle   </a:t>
            </a:r>
          </a:p>
          <a:p>
            <a:pPr marR="0" indent="-228600" defTabSz="9144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1" lang="en-US" altLang="ko-KR" sz="1500" dirty="0">
              <a:solidFill>
                <a:schemeClr val="bg1"/>
              </a:solidFill>
              <a:latin typeface="+mj-lt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2086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F2B584-CFA9-2B0B-A791-D6AD5B58384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2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14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846734" y="4005858"/>
            <a:ext cx="3248299" cy="1424081"/>
            <a:chOff x="1706578" y="260688"/>
            <a:chExt cx="3248299" cy="1424081"/>
          </a:xfrm>
        </p:grpSpPr>
        <p:sp>
          <p:nvSpPr>
            <p:cNvPr id="9" name="Text Box 5"/>
            <p:cNvSpPr txBox="1">
              <a:spLocks noChangeArrowheads="1"/>
            </p:cNvSpPr>
            <p:nvPr/>
          </p:nvSpPr>
          <p:spPr bwMode="auto">
            <a:xfrm>
              <a:off x="1736171" y="853772"/>
              <a:ext cx="3218706" cy="83099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>
                <a:defRPr/>
              </a:pPr>
              <a:r>
                <a:rPr lang="en-US" altLang="ko-KR" sz="2400" b="1" dirty="0">
                  <a:solidFill>
                    <a:schemeClr val="bg1"/>
                  </a:solidFill>
                  <a:latin typeface="+mj-lt"/>
                </a:rPr>
                <a:t>Circuits topologies</a:t>
              </a:r>
            </a:p>
            <a:p>
              <a:pPr>
                <a:defRPr/>
              </a:pPr>
              <a:endParaRPr lang="en-US" altLang="ko-KR" sz="2400" b="1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706578" y="260688"/>
              <a:ext cx="936104" cy="707886"/>
            </a:xfrm>
            <a:prstGeom prst="rect">
              <a:avLst/>
            </a:prstGeom>
            <a:noFill/>
            <a:ln w="38100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4000" b="1" dirty="0">
                  <a:solidFill>
                    <a:schemeClr val="bg1"/>
                  </a:solidFill>
                  <a:latin typeface="+mj-lt"/>
                  <a:ea typeface="맑은 고딕" panose="020B0503020000020004" pitchFamily="50" charset="-127"/>
                  <a:cs typeface="굴림" pitchFamily="50" charset="-127"/>
                </a:rPr>
                <a:t>03</a:t>
              </a:r>
              <a:endParaRPr kumimoji="1" lang="ko-KR" altLang="ko-KR" sz="4000" b="1" dirty="0">
                <a:solidFill>
                  <a:schemeClr val="bg1"/>
                </a:solidFill>
                <a:latin typeface="+mj-lt"/>
                <a:ea typeface="맑은 고딕" panose="020B0503020000020004" pitchFamily="50" charset="-127"/>
                <a:cs typeface="굴림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5863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ED7959AB-18A5-402D-E535-3B47181DA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88913"/>
            <a:ext cx="10971213" cy="798512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altLang="ko-KR" dirty="0"/>
              <a:t>3</a:t>
            </a:r>
            <a:r>
              <a:rPr lang="en-US" altLang="ko-KR" b="1" dirty="0">
                <a:solidFill>
                  <a:schemeClr val="bg1"/>
                </a:solidFill>
                <a:latin typeface="+mj-lt"/>
              </a:rPr>
              <a:t>.Circuits topologies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76EE11D-B062-4804-A935-0AAF0CA3E7A9}"/>
              </a:ext>
            </a:extLst>
          </p:cNvPr>
          <p:cNvSpPr/>
          <p:nvPr/>
        </p:nvSpPr>
        <p:spPr>
          <a:xfrm>
            <a:off x="293270" y="1485578"/>
            <a:ext cx="11058520" cy="510909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Port A : Used for all interrupts</a:t>
            </a:r>
          </a:p>
          <a:p>
            <a:pPr marL="685800" indent="-685800">
              <a:buFont typeface="+mj-lt"/>
              <a:buAutoNum type="arabicPeriod"/>
            </a:pPr>
            <a:r>
              <a:rPr lang="en-US" sz="2800" b="0" i="0" dirty="0">
                <a:solidFill>
                  <a:srgbClr val="FF0000"/>
                </a:solidFill>
                <a:effectLst/>
                <a:latin typeface="Söhne"/>
              </a:rPr>
              <a:t>The Driver UP and Driver Down are connected to GPIO Port A pins 2 and 3, respectively</a:t>
            </a:r>
          </a:p>
          <a:p>
            <a:pPr marL="685800" indent="-685800">
              <a:buFont typeface="+mj-lt"/>
              <a:buAutoNum type="arabicPeriod"/>
            </a:pPr>
            <a:r>
              <a:rPr lang="en-US" sz="2800" b="0" i="0" dirty="0">
                <a:solidFill>
                  <a:srgbClr val="FF0000"/>
                </a:solidFill>
                <a:effectLst/>
                <a:latin typeface="Söhne"/>
              </a:rPr>
              <a:t>The Passenger UP and Passenger Down are connected to GPIO Port A pin 6 and 7 respectively </a:t>
            </a:r>
            <a:endParaRPr lang="en-US" sz="3200" b="0" cap="none" spc="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Port B : used for motor configuration</a:t>
            </a:r>
          </a:p>
          <a:p>
            <a:pPr marL="685800" indent="-685800">
              <a:buFont typeface="+mj-lt"/>
              <a:buAutoNum type="arabicPeriod"/>
            </a:pPr>
            <a:r>
              <a:rPr lang="nb-NO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#define Motor1PIN1 P0</a:t>
            </a:r>
          </a:p>
          <a:p>
            <a:pPr marL="685800" indent="-685800">
              <a:buFont typeface="+mj-lt"/>
              <a:buAutoNum type="arabicPeriod"/>
            </a:pPr>
            <a:r>
              <a:rPr lang="nb-NO" sz="3200" dirty="0">
                <a:ln w="0"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#define Motor1PIN2 P1</a:t>
            </a:r>
            <a:endParaRPr lang="en-US" sz="3200" dirty="0">
              <a:ln w="0"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Port E : used for obstacle PE2 and Limit PE3 </a:t>
            </a:r>
          </a:p>
          <a:p>
            <a:pPr algn="ctr"/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5156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12804</TotalTime>
  <Words>1219</Words>
  <Application>Microsoft Office PowerPoint</Application>
  <PresentationFormat>Custom</PresentationFormat>
  <Paragraphs>144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굴림체</vt:lpstr>
      <vt:lpstr>Söhne</vt:lpstr>
      <vt:lpstr>Arial</vt:lpstr>
      <vt:lpstr>Noto Sans</vt:lpstr>
      <vt:lpstr>맑은 고딕</vt:lpstr>
      <vt:lpstr>Calibri Light</vt:lpstr>
      <vt:lpstr>Calibri</vt:lpstr>
      <vt:lpstr>Office 테마</vt:lpstr>
      <vt:lpstr>Power window control system using Tiva C running FreeRTOS</vt:lpstr>
      <vt:lpstr>PowerPoint Presentation</vt:lpstr>
      <vt:lpstr>PowerPoint Presentation</vt:lpstr>
      <vt:lpstr>1.Project description</vt:lpstr>
      <vt:lpstr>1.1Project description</vt:lpstr>
      <vt:lpstr>PowerPoint Presentation</vt:lpstr>
      <vt:lpstr>PowerPoint Presentation</vt:lpstr>
      <vt:lpstr>PowerPoint Presentation</vt:lpstr>
      <vt:lpstr>3.Circuits topologies</vt:lpstr>
      <vt:lpstr>PowerPoint Presentation</vt:lpstr>
      <vt:lpstr>PowerPoint Presentation</vt:lpstr>
      <vt:lpstr> 4. Handling of all the test and corner cases </vt:lpstr>
      <vt:lpstr> 4.1 Handling of all the test and corner cases </vt:lpstr>
      <vt:lpstr> 4.2 Handling of all the test and corner cases </vt:lpstr>
      <vt:lpstr> 4.3 Handling of all the test and corner cases </vt:lpstr>
      <vt:lpstr> 4.4 Handling of all the test and corner cases </vt:lpstr>
      <vt:lpstr>PowerPoint Presentation</vt:lpstr>
      <vt:lpstr>5.Contribution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Mohamed Ibrahim Mohamed Ibrahim Mahmoud 18P2457</cp:lastModifiedBy>
  <cp:revision>17</cp:revision>
  <dcterms:created xsi:type="dcterms:W3CDTF">2010-02-01T08:03:16Z</dcterms:created>
  <dcterms:modified xsi:type="dcterms:W3CDTF">2023-05-15T14:23:55Z</dcterms:modified>
  <cp:category>www.slidemembers.com</cp:category>
</cp:coreProperties>
</file>

<file path=docProps/thumbnail.jpeg>
</file>